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70715" autoAdjust="0"/>
  </p:normalViewPr>
  <p:slideViewPr>
    <p:cSldViewPr snapToGrid="0">
      <p:cViewPr varScale="1">
        <p:scale>
          <a:sx n="44" d="100"/>
          <a:sy n="44" d="100"/>
        </p:scale>
        <p:origin x="12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MTE (Meurisse Trina Angela Paz)" userId="d2c2dfd1-3e16-45ca-98f0-a42bc5e5068d" providerId="ADAL" clId="{2D3A0DD9-E663-48B1-9311-C7D1B8F69D29}"/>
    <pc:docChg chg="addSld modSld">
      <pc:chgData name="VMTE (Meurisse Trina Angela Paz)" userId="d2c2dfd1-3e16-45ca-98f0-a42bc5e5068d" providerId="ADAL" clId="{2D3A0DD9-E663-48B1-9311-C7D1B8F69D29}" dt="2022-10-12T05:03:45.831" v="1" actId="680"/>
      <pc:docMkLst>
        <pc:docMk/>
      </pc:docMkLst>
      <pc:sldChg chg="delSp">
        <pc:chgData name="VMTE (Meurisse Trina Angela Paz)" userId="d2c2dfd1-3e16-45ca-98f0-a42bc5e5068d" providerId="ADAL" clId="{2D3A0DD9-E663-48B1-9311-C7D1B8F69D29}" dt="2022-10-06T04:48:44.811" v="0" actId="478"/>
        <pc:sldMkLst>
          <pc:docMk/>
          <pc:sldMk cId="3148432963" sldId="256"/>
        </pc:sldMkLst>
        <pc:spChg chg="del">
          <ac:chgData name="VMTE (Meurisse Trina Angela Paz)" userId="d2c2dfd1-3e16-45ca-98f0-a42bc5e5068d" providerId="ADAL" clId="{2D3A0DD9-E663-48B1-9311-C7D1B8F69D29}" dt="2022-10-06T04:48:44.811" v="0" actId="478"/>
          <ac:spMkLst>
            <pc:docMk/>
            <pc:sldMk cId="3148432963" sldId="256"/>
            <ac:spMk id="3592" creationId="{8EA1C8B9-0406-429C-8DB1-22BEE8F16DB5}"/>
          </ac:spMkLst>
        </pc:spChg>
      </pc:sldChg>
      <pc:sldChg chg="new">
        <pc:chgData name="VMTE (Meurisse Trina Angela Paz)" userId="d2c2dfd1-3e16-45ca-98f0-a42bc5e5068d" providerId="ADAL" clId="{2D3A0DD9-E663-48B1-9311-C7D1B8F69D29}" dt="2022-10-12T05:03:45.831" v="1" actId="680"/>
        <pc:sldMkLst>
          <pc:docMk/>
          <pc:sldMk cId="3311172861" sldId="258"/>
        </pc:sldMkLst>
      </pc:sldChg>
    </pc:docChg>
  </pc:docChgLst>
  <pc:docChgLst>
    <pc:chgData name="Meurisse Trina Angela Paz" userId="d2c2dfd1-3e16-45ca-98f0-a42bc5e5068d" providerId="ADAL" clId="{74D4C00A-2854-4D81-85E2-E91D4D153637}"/>
    <pc:docChg chg="undo custSel addSld delSld">
      <pc:chgData name="Meurisse Trina Angela Paz" userId="d2c2dfd1-3e16-45ca-98f0-a42bc5e5068d" providerId="ADAL" clId="{74D4C00A-2854-4D81-85E2-E91D4D153637}" dt="2022-10-27T11:39:24.265" v="2" actId="47"/>
      <pc:docMkLst>
        <pc:docMk/>
      </pc:docMkLst>
      <pc:sldChg chg="add del">
        <pc:chgData name="Meurisse Trina Angela Paz" userId="d2c2dfd1-3e16-45ca-98f0-a42bc5e5068d" providerId="ADAL" clId="{74D4C00A-2854-4D81-85E2-E91D4D153637}" dt="2022-10-27T11:39:24.265" v="2" actId="47"/>
        <pc:sldMkLst>
          <pc:docMk/>
          <pc:sldMk cId="331117286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F9779-B052-47C9-834B-5AC8E35E64B3}" type="datetimeFigureOut">
              <a:rPr lang="en-GB" smtClean="0"/>
              <a:t>27/10/2022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0C6B2-B44C-4F5D-AFF8-A298CD42F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832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 NovoSeven® Summary of Product Characteristics, accessed: August 2022. 2. </a:t>
            </a:r>
            <a:r>
              <a:rPr lang="en-GB" dirty="0" err="1"/>
              <a:t>Maahs</a:t>
            </a:r>
            <a:r>
              <a:rPr lang="en-GB" dirty="0"/>
              <a:t> et al. J Blood Med. 2014;5:153-156. 3. Committee for Medicinal Products for Human Use (CHMP), “CHMP extension of indication variation assessment report (NovoSeven®), `EPAR’”; 22 April 2022. Procedure No. EMEA/H/C/000074/II/0116. 4. Munoz et al. NATA consensus, Blood </a:t>
            </a:r>
            <a:r>
              <a:rPr lang="en-GB" dirty="0" err="1"/>
              <a:t>Transfus</a:t>
            </a:r>
            <a:r>
              <a:rPr lang="en-GB" dirty="0"/>
              <a:t> 2019. 5. Say et al. Lancet Glob Health. 2014;2(6):e323-33. 6. Glover et al. </a:t>
            </a:r>
            <a:r>
              <a:rPr lang="en-GB" dirty="0" err="1"/>
              <a:t>Aust</a:t>
            </a:r>
            <a:r>
              <a:rPr lang="en-GB" dirty="0"/>
              <a:t> J Midwifery 2003;16(2)21–4; 2. (Image obtained from) Bose P et al. BJOG 2006;113(8):919–24. 7. </a:t>
            </a:r>
            <a:r>
              <a:rPr lang="en-GB" dirty="0" err="1"/>
              <a:t>Carroli</a:t>
            </a:r>
            <a:r>
              <a:rPr lang="en-GB" dirty="0"/>
              <a:t> et al. Best </a:t>
            </a:r>
            <a:r>
              <a:rPr lang="en-GB" dirty="0" err="1"/>
              <a:t>Pr</a:t>
            </a:r>
            <a:r>
              <a:rPr lang="en-GB" dirty="0"/>
              <a:t> &amp; Res Clin </a:t>
            </a:r>
            <a:r>
              <a:rPr lang="en-GB" dirty="0" err="1"/>
              <a:t>Obstet</a:t>
            </a:r>
            <a:r>
              <a:rPr lang="en-GB" dirty="0"/>
              <a:t> </a:t>
            </a:r>
            <a:r>
              <a:rPr lang="en-GB" dirty="0" err="1"/>
              <a:t>Gynaecol</a:t>
            </a:r>
            <a:r>
              <a:rPr lang="en-GB" dirty="0"/>
              <a:t>. 2008; 22 (6): 999–1012. 8. Zhang et al. Medicine (Baltimore). 2017;96(45):e8443. 9. </a:t>
            </a:r>
            <a:r>
              <a:rPr lang="en-GB" dirty="0" err="1"/>
              <a:t>Christopoulos</a:t>
            </a:r>
            <a:r>
              <a:rPr lang="en-GB" dirty="0"/>
              <a:t> et al. J </a:t>
            </a:r>
            <a:r>
              <a:rPr lang="en-GB" dirty="0" err="1"/>
              <a:t>Obstet</a:t>
            </a:r>
            <a:r>
              <a:rPr lang="en-GB" dirty="0"/>
              <a:t> </a:t>
            </a:r>
            <a:r>
              <a:rPr lang="en-GB" dirty="0" err="1"/>
              <a:t>Gynaecol</a:t>
            </a:r>
            <a:r>
              <a:rPr lang="en-GB" dirty="0"/>
              <a:t>. 2011;31(2):139-41. 10. Machado et al. N Am J Med Sci. 2011;3(8):358-61. 11. Michelet et al. </a:t>
            </a:r>
            <a:r>
              <a:rPr lang="en-GB" dirty="0" err="1"/>
              <a:t>Gynecol</a:t>
            </a:r>
            <a:r>
              <a:rPr lang="en-GB" dirty="0"/>
              <a:t> </a:t>
            </a:r>
            <a:r>
              <a:rPr lang="en-GB" dirty="0" err="1"/>
              <a:t>Obstet</a:t>
            </a:r>
            <a:r>
              <a:rPr lang="en-GB" dirty="0"/>
              <a:t> </a:t>
            </a:r>
            <a:r>
              <a:rPr lang="en-GB" dirty="0" err="1"/>
              <a:t>Fertil</a:t>
            </a:r>
            <a:r>
              <a:rPr lang="en-GB" dirty="0"/>
              <a:t>. 2015;43(12):773-9. 12. Lavigne-</a:t>
            </a:r>
            <a:r>
              <a:rPr lang="en-GB" dirty="0" err="1"/>
              <a:t>Lissalde</a:t>
            </a:r>
            <a:r>
              <a:rPr lang="en-GB" dirty="0"/>
              <a:t> et al. J of Thrombosis &amp; Haemostasis, 13: 520-529; 2015. 13. Sihler et al. Chest. 2010;137(1):209-20. 14. </a:t>
            </a:r>
            <a:r>
              <a:rPr lang="en-GB" dirty="0" err="1"/>
              <a:t>Ramler</a:t>
            </a:r>
            <a:r>
              <a:rPr lang="en-GB" dirty="0"/>
              <a:t> et al. BMC Pregnancy Childbirth. 2017;17(1):197. 15. Taylor et al. </a:t>
            </a:r>
            <a:r>
              <a:rPr lang="en-GB" dirty="0" err="1"/>
              <a:t>Transfus</a:t>
            </a:r>
            <a:r>
              <a:rPr lang="en-GB" dirty="0"/>
              <a:t> Altern </a:t>
            </a:r>
            <a:r>
              <a:rPr lang="en-GB" dirty="0" err="1"/>
              <a:t>Transfus</a:t>
            </a:r>
            <a:r>
              <a:rPr lang="en-GB" dirty="0"/>
              <a:t> Med. 2008;10(3):112-26. 16. Thurn et al. Thrombosis Research 165 (2018) 54–60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11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F346-3B1E-4E4A-A85B-847FFF341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B8D41-4607-4D40-AA74-5C054FB79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1FB6D-7E3F-4131-8187-3A6A2EB4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012B1-71E7-41DE-8A2E-2A22463E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67E7E-B1AF-4BFC-A5E9-AB08BE60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2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F5F0A-42FF-4C14-8CAC-2AE71279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5B6EA-45C1-4F0E-879E-D409183C1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A812F-A2D1-4618-8015-8DEA7F1A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34DCF-DD67-4424-BB5F-627FAF56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97803-706E-4533-9BFF-EAC4542C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19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79D042-D238-4B5C-A713-FDD4A9A5C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7B4EE-207B-48E7-BA4A-CF56A0F52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5201E-9A75-4AD7-BC35-FBEBE80F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CBD64-6256-4537-9081-8C5A05E34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FC32A-8EA7-4FA5-A295-F82AA1C4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67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F346-3B1E-4E4A-A85B-847FFF341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B8D41-4607-4D40-AA74-5C054FB79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1FB6D-7E3F-4131-8187-3A6A2EB4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012B1-71E7-41DE-8A2E-2A22463E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67E7E-B1AF-4BFC-A5E9-AB08BE60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9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FA606-1D8C-45E1-BEA4-2ABC6B40A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E78B7-F64B-4CEA-8894-DC4204D37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7CB3E-D178-40EB-8660-F7A44BEC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D8F17-405F-4842-9954-D2CAEBC3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55C85-681C-4759-AD4E-0578EECB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79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A352-E5B3-4086-8ECA-49DF8D27C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71F04-A220-42EB-B556-6E017BF78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3918-AA3F-4C40-9332-A3205169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83DF8-7F58-4FA1-B8FA-47A2F8973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8A76E-9024-4312-8626-4FC11CC8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0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059E9-11EB-4897-8A12-2B8C0B8B1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7FDAA-C6B5-4A0F-9714-7670E5B13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F6C6D9-17BD-4C6C-A3F3-9D33531BE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54736F-481C-4807-B9E1-A50281E1D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47E32-F9D8-479D-A322-2DE930B6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3D544-B094-4E56-9AD7-AEAB3AB7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7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191E2-E544-4D75-ACAB-3667F6CE4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01FB8-9F17-44D6-A3AD-9E938E7BD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1D38A-9749-46A3-A4AB-C71F41F32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3EA1F-7306-4DF8-9E83-5F1BBAA91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AA6638-66C4-4A4D-BE60-316CA4867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D1F076-1A07-4A12-87CB-2508ACD7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D09827-B64F-41A2-9F20-76B2CABD0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C95EC-5D87-4065-B823-5EF338263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14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014E8-300A-49C1-AA23-50197279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B61B1-0CE8-4BBE-B3BF-5A1FC2C8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72C6F5-A857-429F-ABF2-91AEFCE2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3885E3-175C-4BFE-9DC5-D0074189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17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9F80EA-2C88-4E89-A459-DF35F43B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50E89D-A9D6-45A1-A77A-C6367F039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4F585-3975-4DE2-8DED-1420ED81D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04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A325-AEDF-4E17-8513-F81D02B0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8E8F6-B213-4775-8009-FB6930AEF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711BD-BFDA-4D14-B66A-302B7FA1E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3AC40-FE91-4CDA-8396-3593DFE8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5088D-A7F5-4FEB-8C4F-DC662662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801F6-1DA2-4D81-AAF4-C607EBF4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3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FA606-1D8C-45E1-BEA4-2ABC6B40A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E78B7-F64B-4CEA-8894-DC4204D37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7CB3E-D178-40EB-8660-F7A44BEC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D8F17-405F-4842-9954-D2CAEBC3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55C85-681C-4759-AD4E-0578EECB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75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CA007-7785-4E79-9E3C-CCC0709B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6A152-0B1F-4E98-A088-AD3C8D2DA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0400-B765-48B8-9196-5CD03127B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A6612-DA79-4E7E-843F-4C43EE3A8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84A14-2A0F-4E7C-8F99-5DA3167F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E76E3-10D7-4112-BC97-3916BFFDB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47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F5F0A-42FF-4C14-8CAC-2AE71279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5B6EA-45C1-4F0E-879E-D409183C1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A812F-A2D1-4618-8015-8DEA7F1A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34DCF-DD67-4424-BB5F-627FAF56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97803-706E-4533-9BFF-EAC4542C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875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79D042-D238-4B5C-A713-FDD4A9A5C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7B4EE-207B-48E7-BA4A-CF56A0F52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5201E-9A75-4AD7-BC35-FBEBE80F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CBD64-6256-4537-9081-8C5A05E34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FC32A-8EA7-4FA5-A295-F82AA1C4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2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A352-E5B3-4086-8ECA-49DF8D27C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71F04-A220-42EB-B556-6E017BF78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3918-AA3F-4C40-9332-A3205169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83DF8-7F58-4FA1-B8FA-47A2F8973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8A76E-9024-4312-8626-4FC11CC8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1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059E9-11EB-4897-8A12-2B8C0B8B1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7FDAA-C6B5-4A0F-9714-7670E5B13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F6C6D9-17BD-4C6C-A3F3-9D33531BE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54736F-481C-4807-B9E1-A50281E1D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47E32-F9D8-479D-A322-2DE930B6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3D544-B094-4E56-9AD7-AEAB3AB7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3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191E2-E544-4D75-ACAB-3667F6CE4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01FB8-9F17-44D6-A3AD-9E938E7BD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1D38A-9749-46A3-A4AB-C71F41F32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3EA1F-7306-4DF8-9E83-5F1BBAA91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AA6638-66C4-4A4D-BE60-316CA4867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D1F076-1A07-4A12-87CB-2508ACD7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D09827-B64F-41A2-9F20-76B2CABD0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C95EC-5D87-4065-B823-5EF338263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014E8-300A-49C1-AA23-50197279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B61B1-0CE8-4BBE-B3BF-5A1FC2C8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72C6F5-A857-429F-ABF2-91AEFCE2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3885E3-175C-4BFE-9DC5-D0074189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1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9F80EA-2C88-4E89-A459-DF35F43B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50E89D-A9D6-45A1-A77A-C6367F039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4F585-3975-4DE2-8DED-1420ED81D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3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A325-AEDF-4E17-8513-F81D02B0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8E8F6-B213-4775-8009-FB6930AEF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711BD-BFDA-4D14-B66A-302B7FA1E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3AC40-FE91-4CDA-8396-3593DFE8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5088D-A7F5-4FEB-8C4F-DC662662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801F6-1DA2-4D81-AAF4-C607EBF4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8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CA007-7785-4E79-9E3C-CCC0709B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6A152-0B1F-4E98-A088-AD3C8D2DA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0400-B765-48B8-9196-5CD03127B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A6612-DA79-4E7E-843F-4C43EE3A8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84A14-2A0F-4E7C-8F99-5DA3167F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E76E3-10D7-4112-BC97-3916BFFDB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6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62EC2B-B52E-45EE-B1D0-9D6915A60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0FE8-BC49-4551-BCDF-6C80FAA85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1189E-30AF-4F06-BC5D-F70E36ED8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945A8-E5ED-4AB5-992B-02BA984C4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AE36A-BAF5-4895-80BF-42D9C39C1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62EC2B-B52E-45EE-B1D0-9D6915A60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0FE8-BC49-4551-BCDF-6C80FAA85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1189E-30AF-4F06-BC5D-F70E36ED8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27A32-0D78-407B-8DF2-F8AB9D32B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945A8-E5ED-4AB5-992B-02BA984C4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AE36A-BAF5-4895-80BF-42D9C39C1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4364-F607-4C7E-8F86-D3F208BC6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1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9A7BD3DD-0A27-459A-A2E7-D80A1B865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0424"/>
            <a:ext cx="12208137" cy="513495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9FED74B-13E4-412D-81FC-A2DDABF9C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2990" y="2728886"/>
            <a:ext cx="5948991" cy="2355641"/>
          </a:xfrm>
          <a:prstGeom prst="rect">
            <a:avLst/>
          </a:prstGeom>
        </p:spPr>
      </p:pic>
      <p:pic>
        <p:nvPicPr>
          <p:cNvPr id="97" name="Graphic 96">
            <a:extLst>
              <a:ext uri="{FF2B5EF4-FFF2-40B4-BE49-F238E27FC236}">
                <a16:creationId xmlns:a16="http://schemas.microsoft.com/office/drawing/2014/main" id="{B88DC4B0-6505-43FD-81B3-43E688ED99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90321" y="5847902"/>
            <a:ext cx="922963" cy="685986"/>
          </a:xfrm>
          <a:prstGeom prst="rect">
            <a:avLst/>
          </a:prstGeom>
        </p:spPr>
      </p:pic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7F2767E5-BB4D-411E-9B7C-95DF18A14957}"/>
              </a:ext>
            </a:extLst>
          </p:cNvPr>
          <p:cNvCxnSpPr/>
          <p:nvPr/>
        </p:nvCxnSpPr>
        <p:spPr>
          <a:xfrm flipV="1">
            <a:off x="5807240" y="6115722"/>
            <a:ext cx="1889" cy="4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43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9A7BD3DD-0A27-459A-A2E7-D80A1B865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662"/>
            <a:ext cx="12208137" cy="513495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9FED74B-13E4-412D-81FC-A2DDABF9C7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1090" y="2584431"/>
            <a:ext cx="5948991" cy="2355641"/>
          </a:xfrm>
          <a:prstGeom prst="rect">
            <a:avLst/>
          </a:prstGeom>
        </p:spPr>
      </p:pic>
      <p:pic>
        <p:nvPicPr>
          <p:cNvPr id="97" name="Graphic 96">
            <a:extLst>
              <a:ext uri="{FF2B5EF4-FFF2-40B4-BE49-F238E27FC236}">
                <a16:creationId xmlns:a16="http://schemas.microsoft.com/office/drawing/2014/main" id="{B88DC4B0-6505-43FD-81B3-43E688ED99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34230" y="6100305"/>
            <a:ext cx="676770" cy="503005"/>
          </a:xfrm>
          <a:prstGeom prst="rect">
            <a:avLst/>
          </a:prstGeom>
        </p:spPr>
      </p:pic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7F2767E5-BB4D-411E-9B7C-95DF18A14957}"/>
              </a:ext>
            </a:extLst>
          </p:cNvPr>
          <p:cNvCxnSpPr/>
          <p:nvPr/>
        </p:nvCxnSpPr>
        <p:spPr>
          <a:xfrm flipV="1">
            <a:off x="5807240" y="6115722"/>
            <a:ext cx="1889" cy="4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2" name="Rectangle 3429">
            <a:extLst>
              <a:ext uri="{FF2B5EF4-FFF2-40B4-BE49-F238E27FC236}">
                <a16:creationId xmlns:a16="http://schemas.microsoft.com/office/drawing/2014/main" id="{8EA1C8B9-0406-429C-8DB1-22BEE8F16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909" y="5508716"/>
            <a:ext cx="41029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A newly-approved 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FAST, NON-INVASIVE SOLUTION 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to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Severe </a:t>
            </a: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POST-PARTUM HAEMORRHAGE</a:t>
            </a:r>
            <a:r>
              <a:rPr kumimoji="0" lang="en-US" alt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rPr>
              <a:t>1-3,12</a:t>
            </a: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pis For Office" panose="020B0504010101010104" pitchFamily="34" charset="0"/>
              <a:ea typeface="Apis For Office" panose="020B0504010101010104" pitchFamily="34" charset="0"/>
              <a:cs typeface="Apis For Office" panose="020B0504010101010104" pitchFamily="34" charset="0"/>
            </a:endParaRPr>
          </a:p>
        </p:txBody>
      </p:sp>
      <p:pic>
        <p:nvPicPr>
          <p:cNvPr id="8" name="Grafik 5">
            <a:extLst>
              <a:ext uri="{FF2B5EF4-FFF2-40B4-BE49-F238E27FC236}">
                <a16:creationId xmlns:a16="http://schemas.microsoft.com/office/drawing/2014/main" id="{A558C0DC-A1A1-4D47-8A29-D3A2D0832AB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2900" y="5107394"/>
            <a:ext cx="2809875" cy="10083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AC41FD-A241-48AF-9037-44199B6024AF}"/>
              </a:ext>
            </a:extLst>
          </p:cNvPr>
          <p:cNvSpPr txBox="1"/>
          <p:nvPr/>
        </p:nvSpPr>
        <p:spPr>
          <a:xfrm>
            <a:off x="381000" y="6610832"/>
            <a:ext cx="76581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3B97DE">
                    <a:lumMod val="50000"/>
                  </a:srgbClr>
                </a:solidFill>
                <a:effectLst/>
                <a:uLnTx/>
                <a:uFillTx/>
                <a:latin typeface="Apis For Office Light" panose="020B0404010101010104" pitchFamily="34" charset="0"/>
                <a:ea typeface="Apis For Office Light" panose="020B0404010101010104" pitchFamily="34" charset="0"/>
                <a:cs typeface="Apis For Office Light" panose="020B0404010101010104" pitchFamily="34" charset="0"/>
              </a:rPr>
              <a:t>*** Refers to potential complications of arterial embolization or ligation, uterine compression sutures &amp; hysterectomy.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3B97DE">
                  <a:lumMod val="50000"/>
                </a:srgbClr>
              </a:solidFill>
              <a:effectLst/>
              <a:uLnTx/>
              <a:uFillTx/>
              <a:latin typeface="Apis For Office Light" panose="020B0404010101010104" pitchFamily="34" charset="0"/>
              <a:ea typeface="Apis For Office Light" panose="020B0404010101010104" pitchFamily="34" charset="0"/>
              <a:cs typeface="Apis For Office Light" panose="020B04040101010101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E88C8A-1D31-480D-8D88-554D65A4264D}"/>
              </a:ext>
            </a:extLst>
          </p:cNvPr>
          <p:cNvGrpSpPr/>
          <p:nvPr/>
        </p:nvGrpSpPr>
        <p:grpSpPr>
          <a:xfrm>
            <a:off x="557688" y="5260279"/>
            <a:ext cx="3909537" cy="782360"/>
            <a:chOff x="6603647" y="7886341"/>
            <a:chExt cx="5601723" cy="78236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AC6872C-0FF8-4D30-990E-7DF397FFC758}"/>
                </a:ext>
              </a:extLst>
            </p:cNvPr>
            <p:cNvSpPr txBox="1"/>
            <p:nvPr/>
          </p:nvSpPr>
          <p:spPr>
            <a:xfrm>
              <a:off x="6603647" y="7886341"/>
              <a:ext cx="45085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939AA7">
                      <a:lumMod val="75000"/>
                    </a:srgbClr>
                  </a:solidFill>
                  <a:effectLst/>
                  <a:uLnTx/>
                  <a:uFillTx/>
                  <a:latin typeface="Apis For Office" panose="020B0504010101010104" pitchFamily="34" charset="0"/>
                  <a:ea typeface="Apis For Office" panose="020B0504010101010104" pitchFamily="34" charset="0"/>
                  <a:cs typeface="Apis For Office" panose="020B0504010101010104" pitchFamily="34" charset="0"/>
                </a:rPr>
                <a:t>Treat fast.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D9D1B10-CD9B-4B89-9AA2-533D3520E036}"/>
                </a:ext>
              </a:extLst>
            </p:cNvPr>
            <p:cNvSpPr txBox="1"/>
            <p:nvPr/>
          </p:nvSpPr>
          <p:spPr>
            <a:xfrm>
              <a:off x="6658238" y="8407091"/>
              <a:ext cx="554713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srgbClr val="939AA7">
                      <a:lumMod val="75000"/>
                    </a:srgbClr>
                  </a:solidFill>
                  <a:effectLst/>
                  <a:uLnTx/>
                  <a:uFillTx/>
                  <a:latin typeface="Apis For Office" panose="020B0504010101010104" pitchFamily="34" charset="0"/>
                  <a:ea typeface="Apis For Office" panose="020B0504010101010104" pitchFamily="34" charset="0"/>
                  <a:cs typeface="Apis For Office" panose="020B0504010101010104" pitchFamily="34" charset="0"/>
                </a:rPr>
                <a:t>Avoid potential complications.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939AA7">
                      <a:lumMod val="75000"/>
                    </a:srgbClr>
                  </a:solidFill>
                  <a:effectLst/>
                  <a:uLnTx/>
                  <a:uFillTx/>
                  <a:latin typeface="Apis For Office" panose="020B0504010101010104" pitchFamily="34" charset="0"/>
                  <a:ea typeface="Apis For Office" panose="020B0504010101010104" pitchFamily="34" charset="0"/>
                  <a:cs typeface="Apis For Office" panose="020B0504010101010104" pitchFamily="34" charset="0"/>
                </a:rPr>
                <a:t>***</a:t>
              </a:r>
              <a:r>
                <a:rPr kumimoji="0" lang="en-US" sz="10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939AA7">
                      <a:lumMod val="75000"/>
                    </a:srgbClr>
                  </a:solidFill>
                  <a:effectLst/>
                  <a:uLnTx/>
                  <a:uFillTx/>
                  <a:latin typeface="Apis For Office" panose="020B0504010101010104" pitchFamily="34" charset="0"/>
                  <a:ea typeface="Apis For Office" panose="020B0504010101010104" pitchFamily="34" charset="0"/>
                  <a:cs typeface="Apis For Office" panose="020B0504010101010104" pitchFamily="34" charset="0"/>
                </a:rPr>
                <a:t>1-3, 8-11,13-16</a:t>
              </a:r>
              <a:endParaRPr kumimoji="0" lang="en-GB" sz="1050" b="1" i="0" u="none" strike="noStrike" kern="1200" cap="none" spc="0" normalizeH="0" baseline="30000" noProof="0" dirty="0">
                <a:ln>
                  <a:noFill/>
                </a:ln>
                <a:solidFill>
                  <a:srgbClr val="939AA7">
                    <a:lumMod val="75000"/>
                  </a:srgbClr>
                </a:solidFill>
                <a:effectLst/>
                <a:uLnTx/>
                <a:uFillTx/>
                <a:latin typeface="Apis For Office" panose="020B0504010101010104" pitchFamily="34" charset="0"/>
                <a:ea typeface="Apis For Office" panose="020B0504010101010104" pitchFamily="34" charset="0"/>
                <a:cs typeface="Apis For Office" panose="020B05040101010101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672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ovo Nordisk 2020">
      <a:dk1>
        <a:sysClr val="windowText" lastClr="000000"/>
      </a:dk1>
      <a:lt1>
        <a:srgbClr val="FFFFFF"/>
      </a:lt1>
      <a:dk2>
        <a:srgbClr val="001965"/>
      </a:dk2>
      <a:lt2>
        <a:srgbClr val="CCC5BD"/>
      </a:lt2>
      <a:accent1>
        <a:srgbClr val="001965"/>
      </a:accent1>
      <a:accent2>
        <a:srgbClr val="005AD2"/>
      </a:accent2>
      <a:accent3>
        <a:srgbClr val="3B97DE"/>
      </a:accent3>
      <a:accent4>
        <a:srgbClr val="EEA7BF"/>
      </a:accent4>
      <a:accent5>
        <a:srgbClr val="2A918B"/>
      </a:accent5>
      <a:accent6>
        <a:srgbClr val="939AA7"/>
      </a:accent6>
      <a:hlink>
        <a:srgbClr val="005AD2"/>
      </a:hlink>
      <a:folHlink>
        <a:srgbClr val="3B97D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316</Words>
  <Application>Microsoft Office PowerPoint</Application>
  <PresentationFormat>Widescreen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Apis For Office</vt:lpstr>
      <vt:lpstr>Apis For Office Light</vt:lpstr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philimoon</dc:creator>
  <cp:lastModifiedBy>Meurisse Trina Angela Paz</cp:lastModifiedBy>
  <cp:revision>19</cp:revision>
  <dcterms:created xsi:type="dcterms:W3CDTF">2022-09-05T06:06:41Z</dcterms:created>
  <dcterms:modified xsi:type="dcterms:W3CDTF">2022-10-27T11:39:24Z</dcterms:modified>
</cp:coreProperties>
</file>